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582" r:id="rId2"/>
    <p:sldId id="584" r:id="rId3"/>
    <p:sldId id="575" r:id="rId4"/>
    <p:sldId id="531" r:id="rId5"/>
    <p:sldId id="532" r:id="rId6"/>
    <p:sldId id="558" r:id="rId7"/>
    <p:sldId id="572" r:id="rId8"/>
    <p:sldId id="560" r:id="rId9"/>
    <p:sldId id="561" r:id="rId10"/>
    <p:sldId id="562" r:id="rId11"/>
    <p:sldId id="573" r:id="rId12"/>
    <p:sldId id="574" r:id="rId13"/>
    <p:sldId id="576" r:id="rId14"/>
    <p:sldId id="577" r:id="rId15"/>
    <p:sldId id="585" r:id="rId16"/>
    <p:sldId id="586" r:id="rId17"/>
    <p:sldId id="587" r:id="rId18"/>
    <p:sldId id="588" r:id="rId19"/>
    <p:sldId id="538" r:id="rId20"/>
    <p:sldId id="567" r:id="rId21"/>
    <p:sldId id="578" r:id="rId22"/>
    <p:sldId id="579" r:id="rId23"/>
    <p:sldId id="580" r:id="rId24"/>
    <p:sldId id="581" r:id="rId25"/>
    <p:sldId id="58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582"/>
            <p14:sldId id="584"/>
            <p14:sldId id="575"/>
            <p14:sldId id="531"/>
            <p14:sldId id="532"/>
            <p14:sldId id="558"/>
            <p14:sldId id="572"/>
            <p14:sldId id="560"/>
            <p14:sldId id="561"/>
            <p14:sldId id="562"/>
            <p14:sldId id="573"/>
            <p14:sldId id="574"/>
            <p14:sldId id="576"/>
            <p14:sldId id="577"/>
            <p14:sldId id="585"/>
            <p14:sldId id="586"/>
            <p14:sldId id="587"/>
            <p14:sldId id="588"/>
            <p14:sldId id="538"/>
            <p14:sldId id="567"/>
            <p14:sldId id="578"/>
            <p14:sldId id="579"/>
            <p14:sldId id="580"/>
            <p14:sldId id="581"/>
            <p14:sldId id="5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9B4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6" autoAdjust="0"/>
    <p:restoredTop sz="93293" autoAdjust="0"/>
  </p:normalViewPr>
  <p:slideViewPr>
    <p:cSldViewPr snapToGrid="0" snapToObjects="1">
      <p:cViewPr varScale="1">
        <p:scale>
          <a:sx n="118" d="100"/>
          <a:sy n="118" d="100"/>
        </p:scale>
        <p:origin x="1421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413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BF4C5-EE6D-1F4F-8ADE-D79AE2EC348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PRESENTER’S NAME</a:t>
            </a:r>
            <a:endParaRPr sz="2800" b="1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California - San Diego</a:t>
            </a:r>
            <a:endParaRPr dirty="0"/>
          </a:p>
        </p:txBody>
      </p:sp>
      <p:sp>
        <p:nvSpPr>
          <p:cNvPr id="12" name="Google Shape;187;p1"/>
          <p:cNvSpPr txBox="1"/>
          <p:nvPr/>
        </p:nvSpPr>
        <p:spPr>
          <a:xfrm>
            <a:off x="31297" y="1965117"/>
            <a:ext cx="9079992" cy="1077178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Feature-based molecular networking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Analysis</a:t>
            </a:r>
            <a:endParaRPr lang="en-US" sz="3200" b="1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0089"/>
            <a:ext cx="9144000" cy="458202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2741725"/>
            <a:ext cx="1958176" cy="586148"/>
            <a:chOff x="0" y="2741725"/>
            <a:chExt cx="1958176" cy="586148"/>
          </a:xfrm>
        </p:grpSpPr>
        <p:sp>
          <p:nvSpPr>
            <p:cNvPr id="3" name="Left Arrow 4">
              <a:extLst>
                <a:ext uri="{FF2B5EF4-FFF2-40B4-BE49-F238E27FC236}">
                  <a16:creationId xmlns:a16="http://schemas.microsoft.com/office/drawing/2014/main" id="{2C290690-F914-4F70-A56D-DA8419ED7D59}"/>
                </a:ext>
              </a:extLst>
            </p:cNvPr>
            <p:cNvSpPr/>
            <p:nvPr/>
          </p:nvSpPr>
          <p:spPr>
            <a:xfrm rot="13052778">
              <a:off x="1467528" y="3046780"/>
              <a:ext cx="490648" cy="281093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0" y="2741725"/>
              <a:ext cx="151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Click the edge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93010" y="226203"/>
            <a:ext cx="5184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Visualizing the network</a:t>
            </a:r>
            <a:endParaRPr lang="en-US" sz="32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3312183" y="1810089"/>
            <a:ext cx="1864804" cy="991201"/>
            <a:chOff x="3312183" y="1810089"/>
            <a:chExt cx="1864804" cy="991201"/>
          </a:xfrm>
        </p:grpSpPr>
        <p:sp>
          <p:nvSpPr>
            <p:cNvPr id="12" name="TextBox 11"/>
            <p:cNvSpPr txBox="1"/>
            <p:nvPr/>
          </p:nvSpPr>
          <p:spPr>
            <a:xfrm>
              <a:off x="3312183" y="1810089"/>
              <a:ext cx="1864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Click out of the network</a:t>
              </a:r>
            </a:p>
          </p:txBody>
        </p:sp>
        <p:sp>
          <p:nvSpPr>
            <p:cNvPr id="13" name="Left Arrow 4">
              <a:extLst>
                <a:ext uri="{FF2B5EF4-FFF2-40B4-BE49-F238E27FC236}">
                  <a16:creationId xmlns:a16="http://schemas.microsoft.com/office/drawing/2014/main" id="{2C290690-F914-4F70-A56D-DA8419ED7D59}"/>
                </a:ext>
              </a:extLst>
            </p:cNvPr>
            <p:cNvSpPr/>
            <p:nvPr/>
          </p:nvSpPr>
          <p:spPr>
            <a:xfrm rot="6139937">
              <a:off x="3407202" y="2415419"/>
              <a:ext cx="490648" cy="281093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6414" y="4776559"/>
            <a:ext cx="2347043" cy="369332"/>
            <a:chOff x="96414" y="4776559"/>
            <a:chExt cx="2347043" cy="369332"/>
          </a:xfrm>
        </p:grpSpPr>
        <p:sp>
          <p:nvSpPr>
            <p:cNvPr id="6" name="Rectangle 5"/>
            <p:cNvSpPr/>
            <p:nvPr/>
          </p:nvSpPr>
          <p:spPr>
            <a:xfrm>
              <a:off x="96414" y="4776559"/>
              <a:ext cx="554920" cy="279656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8653" y="4776559"/>
              <a:ext cx="1864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Click parent mass</a:t>
              </a:r>
            </a:p>
          </p:txBody>
        </p:sp>
      </p:grp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" y="1680682"/>
            <a:ext cx="9144000" cy="46120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3010" y="226203"/>
            <a:ext cx="5184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Visualizing the network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41669" y="4758392"/>
            <a:ext cx="186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parent mass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98900" y="5196950"/>
            <a:ext cx="554920" cy="36181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083" y="2664259"/>
            <a:ext cx="449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else can be done in the GNPS platform with the feature-based molecular network?</a:t>
            </a:r>
          </a:p>
        </p:txBody>
      </p:sp>
      <p:sp>
        <p:nvSpPr>
          <p:cNvPr id="3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" y="1536061"/>
            <a:ext cx="9144000" cy="5225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2561" y="4109935"/>
            <a:ext cx="2014979" cy="40860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798" y="140688"/>
            <a:ext cx="7027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Export/Download Network Files</a:t>
            </a:r>
          </a:p>
          <a:p>
            <a:pPr algn="ctr"/>
            <a:r>
              <a:rPr lang="en-US" sz="3200" b="1" dirty="0" err="1"/>
              <a:t>Cytoscape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2392560" y="5380666"/>
            <a:ext cx="2330743" cy="40860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8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731F23-BC96-4FDB-BD00-9AD08FA3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368"/>
            <a:ext cx="9144000" cy="4217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C86EC7-6C76-4B5F-8E96-F4F020021A64}"/>
              </a:ext>
            </a:extLst>
          </p:cNvPr>
          <p:cNvSpPr txBox="1"/>
          <p:nvPr/>
        </p:nvSpPr>
        <p:spPr>
          <a:xfrm>
            <a:off x="1071798" y="140688"/>
            <a:ext cx="7027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Export/Download Network Files</a:t>
            </a:r>
          </a:p>
          <a:p>
            <a:pPr algn="ctr"/>
            <a:r>
              <a:rPr lang="en-US" sz="3200" b="1" dirty="0" err="1"/>
              <a:t>Cytoscape</a:t>
            </a:r>
            <a:endParaRPr lang="en-US" sz="3200" b="1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" y="1536061"/>
            <a:ext cx="9144000" cy="5225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13836" y="5504559"/>
            <a:ext cx="1124910" cy="40860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7987" y="140688"/>
            <a:ext cx="6574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Global Comparison with ReDu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6297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97987" y="140688"/>
            <a:ext cx="65747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Global Comparison with ReDu</a:t>
            </a:r>
          </a:p>
          <a:p>
            <a:pPr algn="ctr"/>
            <a:r>
              <a:rPr lang="en-US" sz="4000" b="1" dirty="0" smtClean="0"/>
              <a:t>PCA plot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" y="1787239"/>
            <a:ext cx="9144000" cy="45197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7825" y="1702234"/>
            <a:ext cx="1244951" cy="40860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47824" y="3368150"/>
            <a:ext cx="620003" cy="21708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4998724">
            <a:off x="7087022" y="3745654"/>
            <a:ext cx="289450" cy="184195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E6B9B4"/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95666" y="4024262"/>
            <a:ext cx="11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Your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1740"/>
            <a:ext cx="9144000" cy="42645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7987" y="140688"/>
            <a:ext cx="65747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Global Comparison with ReDu</a:t>
            </a:r>
          </a:p>
          <a:p>
            <a:pPr algn="ctr"/>
            <a:r>
              <a:rPr lang="en-US" sz="4000" b="1" dirty="0" smtClean="0"/>
              <a:t>PCA plot</a:t>
            </a:r>
            <a:endParaRPr lang="en-US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6747825" y="1781178"/>
            <a:ext cx="1244951" cy="40860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47824" y="3657600"/>
            <a:ext cx="620003" cy="21708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4998724">
            <a:off x="7087022" y="4035104"/>
            <a:ext cx="289450" cy="184195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E6B9B4"/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95666" y="4313712"/>
            <a:ext cx="11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Your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30907" y="1364465"/>
            <a:ext cx="673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Scale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2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" y="1536061"/>
            <a:ext cx="9144000" cy="5225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45566" y="5504559"/>
            <a:ext cx="1827170" cy="40860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8025" y="140688"/>
            <a:ext cx="755469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Enhance annotations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These will be discussed with </a:t>
            </a:r>
            <a:r>
              <a:rPr lang="en-US" sz="2800" b="1" i="1" dirty="0" smtClean="0">
                <a:solidFill>
                  <a:srgbClr val="FF0000"/>
                </a:solidFill>
              </a:rPr>
              <a:t>in silico </a:t>
            </a:r>
            <a:r>
              <a:rPr lang="en-US" sz="2800" b="1" dirty="0" smtClean="0">
                <a:solidFill>
                  <a:srgbClr val="FF0000"/>
                </a:solidFill>
              </a:rPr>
              <a:t>annotations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0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970" y="501332"/>
            <a:ext cx="88760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Workshop Tasks: </a:t>
            </a:r>
          </a:p>
          <a:p>
            <a:endParaRPr lang="en-US" sz="2800" u="sng" dirty="0"/>
          </a:p>
          <a:p>
            <a:pPr marL="342900" indent="-342900">
              <a:buAutoNum type="arabicPeriod"/>
            </a:pPr>
            <a:r>
              <a:rPr lang="en-US" sz="2800" dirty="0"/>
              <a:t>Find bile acid-related compounds in the dataset.</a:t>
            </a:r>
          </a:p>
          <a:p>
            <a:pPr marL="342900" indent="-342900">
              <a:buAutoNum type="arabicPeriod"/>
            </a:pPr>
            <a:r>
              <a:rPr lang="en-US" sz="2800" dirty="0"/>
              <a:t>What is the parent mass and more common mass difference found among some bile acid-related compounds you found? Explore GNPS platform</a:t>
            </a:r>
          </a:p>
          <a:p>
            <a:pPr marL="342900" indent="-342900">
              <a:buAutoNum type="arabicPeriod"/>
            </a:pPr>
            <a:r>
              <a:rPr lang="en-US" sz="2800" dirty="0"/>
              <a:t>When selecting Groups “Less_than_5” and “More_than_30”, in what groups you found bile acid-related compounds? Explore </a:t>
            </a:r>
            <a:r>
              <a:rPr lang="en-US" sz="2800" dirty="0" err="1"/>
              <a:t>Cytoscape</a:t>
            </a:r>
            <a:endParaRPr lang="en-US" sz="2800" dirty="0"/>
          </a:p>
        </p:txBody>
      </p:sp>
      <p:sp>
        <p:nvSpPr>
          <p:cNvPr id="3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6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38" y="73314"/>
            <a:ext cx="5652523" cy="6400800"/>
          </a:xfrm>
          <a:prstGeom prst="rect">
            <a:avLst/>
          </a:prstGeom>
        </p:spPr>
      </p:pic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Up Arrow 4"/>
          <p:cNvSpPr/>
          <p:nvPr/>
        </p:nvSpPr>
        <p:spPr>
          <a:xfrm rot="18331860">
            <a:off x="4441444" y="608873"/>
            <a:ext cx="261110" cy="464335"/>
          </a:xfrm>
          <a:prstGeom prst="up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27251" y="499353"/>
            <a:ext cx="304800" cy="20103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36809" y="771808"/>
            <a:ext cx="3374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Lets analyze your molecular network!</a:t>
            </a:r>
          </a:p>
        </p:txBody>
      </p:sp>
    </p:spTree>
    <p:extLst>
      <p:ext uri="{BB962C8B-B14F-4D97-AF65-F5344CB8AC3E}">
        <p14:creationId xmlns:p14="http://schemas.microsoft.com/office/powerpoint/2010/main" val="146653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/>
        </p:nvSpPr>
        <p:spPr>
          <a:xfrm>
            <a:off x="4245870" y="3295535"/>
            <a:ext cx="72200" cy="266933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endParaRPr sz="1266"/>
          </a:p>
        </p:txBody>
      </p:sp>
      <p:sp>
        <p:nvSpPr>
          <p:cNvPr id="1070" name="Shape 1070"/>
          <p:cNvSpPr/>
          <p:nvPr/>
        </p:nvSpPr>
        <p:spPr>
          <a:xfrm>
            <a:off x="8072438" y="3420907"/>
            <a:ext cx="966709" cy="788186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600"/>
            </a:pPr>
            <a:endParaRPr sz="1828"/>
          </a:p>
        </p:txBody>
      </p:sp>
      <p:sp>
        <p:nvSpPr>
          <p:cNvPr id="1071" name="Shape 1071"/>
          <p:cNvSpPr/>
          <p:nvPr/>
        </p:nvSpPr>
        <p:spPr>
          <a:xfrm>
            <a:off x="6585448" y="4831441"/>
            <a:ext cx="72200" cy="266933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endParaRPr sz="126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0719C-517A-4481-A90A-2788585547E6}"/>
              </a:ext>
            </a:extLst>
          </p:cNvPr>
          <p:cNvSpPr/>
          <p:nvPr/>
        </p:nvSpPr>
        <p:spPr>
          <a:xfrm>
            <a:off x="390274" y="320660"/>
            <a:ext cx="78130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Workshop Tasks:</a:t>
            </a:r>
          </a:p>
          <a:p>
            <a:r>
              <a:rPr lang="en-US" sz="2800" dirty="0"/>
              <a:t>1. Find bile acid-related compounds in the dataset.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637"/>
            <a:ext cx="9144000" cy="2175604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325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/>
        </p:nvSpPr>
        <p:spPr>
          <a:xfrm>
            <a:off x="4245870" y="3295535"/>
            <a:ext cx="72200" cy="266933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endParaRPr sz="1266"/>
          </a:p>
        </p:txBody>
      </p:sp>
      <p:sp>
        <p:nvSpPr>
          <p:cNvPr id="1070" name="Shape 1070"/>
          <p:cNvSpPr/>
          <p:nvPr/>
        </p:nvSpPr>
        <p:spPr>
          <a:xfrm>
            <a:off x="8072438" y="3420907"/>
            <a:ext cx="966709" cy="788186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600"/>
            </a:pPr>
            <a:endParaRPr sz="1828"/>
          </a:p>
        </p:txBody>
      </p:sp>
      <p:sp>
        <p:nvSpPr>
          <p:cNvPr id="1071" name="Shape 1071"/>
          <p:cNvSpPr/>
          <p:nvPr/>
        </p:nvSpPr>
        <p:spPr>
          <a:xfrm>
            <a:off x="6585448" y="4831441"/>
            <a:ext cx="72200" cy="266933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endParaRPr sz="126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0719C-517A-4481-A90A-2788585547E6}"/>
              </a:ext>
            </a:extLst>
          </p:cNvPr>
          <p:cNvSpPr/>
          <p:nvPr/>
        </p:nvSpPr>
        <p:spPr>
          <a:xfrm>
            <a:off x="390274" y="320660"/>
            <a:ext cx="86815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Workshop Tasks:</a:t>
            </a:r>
          </a:p>
          <a:p>
            <a:r>
              <a:rPr lang="en-US" sz="2800" dirty="0"/>
              <a:t>2. What is the parent mass and more common mass difference found among some bile acid-related compounds you found? Explore GNPS platform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542"/>
            <a:ext cx="9144000" cy="45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973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303"/>
            <a:ext cx="9144000" cy="4868697"/>
          </a:xfrm>
          <a:prstGeom prst="rect">
            <a:avLst/>
          </a:prstGeom>
        </p:spPr>
      </p:pic>
      <p:sp>
        <p:nvSpPr>
          <p:cNvPr id="1069" name="Shape 1069"/>
          <p:cNvSpPr/>
          <p:nvPr/>
        </p:nvSpPr>
        <p:spPr>
          <a:xfrm>
            <a:off x="4245870" y="3295535"/>
            <a:ext cx="72200" cy="266933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endParaRPr sz="1266"/>
          </a:p>
        </p:txBody>
      </p:sp>
      <p:sp>
        <p:nvSpPr>
          <p:cNvPr id="1070" name="Shape 1070"/>
          <p:cNvSpPr/>
          <p:nvPr/>
        </p:nvSpPr>
        <p:spPr>
          <a:xfrm>
            <a:off x="8072438" y="3420907"/>
            <a:ext cx="966709" cy="788186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600"/>
            </a:pPr>
            <a:endParaRPr sz="1828"/>
          </a:p>
        </p:txBody>
      </p:sp>
      <p:sp>
        <p:nvSpPr>
          <p:cNvPr id="1071" name="Shape 1071"/>
          <p:cNvSpPr/>
          <p:nvPr/>
        </p:nvSpPr>
        <p:spPr>
          <a:xfrm>
            <a:off x="6585448" y="4831441"/>
            <a:ext cx="72200" cy="266933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endParaRPr sz="126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0719C-517A-4481-A90A-2788585547E6}"/>
              </a:ext>
            </a:extLst>
          </p:cNvPr>
          <p:cNvSpPr/>
          <p:nvPr/>
        </p:nvSpPr>
        <p:spPr>
          <a:xfrm>
            <a:off x="390274" y="320660"/>
            <a:ext cx="86815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Workshop Tasks:</a:t>
            </a:r>
          </a:p>
          <a:p>
            <a:r>
              <a:rPr lang="en-US" sz="2800" dirty="0"/>
              <a:t>3. When selecting Groups “Less_than_5” and “More_than_30”, in what groups you found bile acid-related compounds? Explore </a:t>
            </a:r>
            <a:r>
              <a:rPr lang="en-US" sz="2800" dirty="0" err="1"/>
              <a:t>Cytoscape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9349B-0926-4779-9C75-6D510A6717B1}"/>
              </a:ext>
            </a:extLst>
          </p:cNvPr>
          <p:cNvSpPr/>
          <p:nvPr/>
        </p:nvSpPr>
        <p:spPr>
          <a:xfrm>
            <a:off x="52616" y="3374728"/>
            <a:ext cx="940725" cy="313566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CC6A8-339E-4279-BDCB-003C618F2E11}"/>
              </a:ext>
            </a:extLst>
          </p:cNvPr>
          <p:cNvSpPr/>
          <p:nvPr/>
        </p:nvSpPr>
        <p:spPr>
          <a:xfrm>
            <a:off x="4387804" y="3679348"/>
            <a:ext cx="894665" cy="37295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5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268"/>
            <a:ext cx="9144000" cy="4836732"/>
          </a:xfrm>
          <a:prstGeom prst="rect">
            <a:avLst/>
          </a:prstGeom>
        </p:spPr>
      </p:pic>
      <p:sp>
        <p:nvSpPr>
          <p:cNvPr id="1070" name="Shape 1070"/>
          <p:cNvSpPr/>
          <p:nvPr/>
        </p:nvSpPr>
        <p:spPr>
          <a:xfrm>
            <a:off x="8072438" y="3420907"/>
            <a:ext cx="966709" cy="788186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600"/>
            </a:pPr>
            <a:endParaRPr sz="1828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0719C-517A-4481-A90A-2788585547E6}"/>
              </a:ext>
            </a:extLst>
          </p:cNvPr>
          <p:cNvSpPr/>
          <p:nvPr/>
        </p:nvSpPr>
        <p:spPr>
          <a:xfrm>
            <a:off x="390274" y="320660"/>
            <a:ext cx="86815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Workshop Tasks:</a:t>
            </a:r>
          </a:p>
          <a:p>
            <a:r>
              <a:rPr lang="en-US" sz="2800" dirty="0"/>
              <a:t>3. When selecting Groups “Less_than_5” and “More_than_30”, in what groups you found bile acid-related compounds? Explore </a:t>
            </a:r>
            <a:r>
              <a:rPr lang="en-US" sz="2800" dirty="0" err="1"/>
              <a:t>Cytoscape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99A09-59CA-41EA-893D-833BF1FC3AEF}"/>
              </a:ext>
            </a:extLst>
          </p:cNvPr>
          <p:cNvSpPr/>
          <p:nvPr/>
        </p:nvSpPr>
        <p:spPr>
          <a:xfrm>
            <a:off x="2035477" y="3665160"/>
            <a:ext cx="1095849" cy="40030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091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74E10E-C714-4090-8EFF-F81683980E1C}"/>
              </a:ext>
            </a:extLst>
          </p:cNvPr>
          <p:cNvSpPr/>
          <p:nvPr/>
        </p:nvSpPr>
        <p:spPr>
          <a:xfrm>
            <a:off x="390274" y="320660"/>
            <a:ext cx="86815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Workshop Tasks:</a:t>
            </a:r>
          </a:p>
          <a:p>
            <a:r>
              <a:rPr lang="en-US" sz="2800" dirty="0"/>
              <a:t>3. When selecting Groups </a:t>
            </a:r>
            <a:r>
              <a:rPr lang="en-US" sz="2800" dirty="0" smtClean="0"/>
              <a:t> “More_than_30” and “Less_than_5”, </a:t>
            </a:r>
            <a:r>
              <a:rPr lang="en-US" sz="2800" dirty="0"/>
              <a:t>in </a:t>
            </a:r>
            <a:r>
              <a:rPr lang="en-US" sz="2800" dirty="0" smtClean="0"/>
              <a:t>which groups </a:t>
            </a:r>
            <a:r>
              <a:rPr lang="en-US" sz="2800" dirty="0"/>
              <a:t>you found bile acid-related compounds? Explore </a:t>
            </a:r>
            <a:r>
              <a:rPr lang="en-US" sz="2800" dirty="0" err="1"/>
              <a:t>Cytoscape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217"/>
            <a:ext cx="9144000" cy="48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indent="0" algn="ctr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 smtClean="0"/>
              <a:t> </a:t>
            </a: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PRESENTER’S NAME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E-mail</a:t>
            </a:r>
            <a:r>
              <a:rPr lang="en-US" sz="2800" dirty="0" smtClean="0"/>
              <a:t> 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25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3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0" y="1802766"/>
            <a:ext cx="9144000" cy="28438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EEF0A6-428B-4F9E-AF65-C4C4FB977F04}"/>
              </a:ext>
            </a:extLst>
          </p:cNvPr>
          <p:cNvSpPr txBox="1"/>
          <p:nvPr/>
        </p:nvSpPr>
        <p:spPr>
          <a:xfrm>
            <a:off x="677333" y="304800"/>
            <a:ext cx="6586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Navigate into your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40D7BA-6E38-4047-AF01-04059266AD83}"/>
              </a:ext>
            </a:extLst>
          </p:cNvPr>
          <p:cNvSpPr/>
          <p:nvPr/>
        </p:nvSpPr>
        <p:spPr>
          <a:xfrm>
            <a:off x="168612" y="3621974"/>
            <a:ext cx="8879971" cy="40860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0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04" y="494084"/>
            <a:ext cx="7315200" cy="59484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58537" y="1277861"/>
            <a:ext cx="4631369" cy="40860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CB156C11-7361-4E3E-AD98-90ABE52CDF7C}"/>
              </a:ext>
            </a:extLst>
          </p:cNvPr>
          <p:cNvSpPr/>
          <p:nvPr/>
        </p:nvSpPr>
        <p:spPr>
          <a:xfrm rot="18693809">
            <a:off x="2870672" y="650817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148" y="101688"/>
            <a:ext cx="195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Inspect library hits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5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663"/>
            <a:ext cx="9144000" cy="37885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7333" y="304800"/>
            <a:ext cx="5672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VIEW ALL LIBRARY HITS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7145" y="1334668"/>
            <a:ext cx="156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Type: </a:t>
            </a:r>
            <a:r>
              <a:rPr lang="en-US" b="1" dirty="0" err="1">
                <a:solidFill>
                  <a:srgbClr val="FF0000"/>
                </a:solidFill>
              </a:rPr>
              <a:t>Cholic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Left Arrow 4"/>
          <p:cNvSpPr/>
          <p:nvPr/>
        </p:nvSpPr>
        <p:spPr>
          <a:xfrm rot="16200000">
            <a:off x="2447228" y="1804932"/>
            <a:ext cx="46634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4935" y="2297053"/>
            <a:ext cx="950929" cy="32237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6200000">
            <a:off x="569649" y="1796624"/>
            <a:ext cx="46634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170" y="2229187"/>
            <a:ext cx="679122" cy="24869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1422" y="1342976"/>
            <a:ext cx="90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Filter</a:t>
            </a:r>
          </a:p>
        </p:txBody>
      </p:sp>
      <p:sp>
        <p:nvSpPr>
          <p:cNvPr id="12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 animBg="1"/>
      <p:bldP spid="9" grpId="0" animBg="1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" y="2384852"/>
            <a:ext cx="9144000" cy="30673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7333" y="304800"/>
            <a:ext cx="4135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Filtering “</a:t>
            </a:r>
            <a:r>
              <a:rPr lang="en-US" sz="4400" b="1" dirty="0" err="1"/>
              <a:t>Cholic</a:t>
            </a:r>
            <a:r>
              <a:rPr lang="en-US" sz="4400" b="1" dirty="0"/>
              <a:t>”</a:t>
            </a:r>
          </a:p>
        </p:txBody>
      </p:sp>
      <p:sp>
        <p:nvSpPr>
          <p:cNvPr id="4" name="Left Arrow 3"/>
          <p:cNvSpPr/>
          <p:nvPr/>
        </p:nvSpPr>
        <p:spPr>
          <a:xfrm rot="18190369">
            <a:off x="-88961" y="2353312"/>
            <a:ext cx="791429" cy="18764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5335" y="1774479"/>
            <a:ext cx="240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Click the spectrum icon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6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4781"/>
            <a:ext cx="9144000" cy="3832491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 rot="18190369">
            <a:off x="300150" y="2150955"/>
            <a:ext cx="791429" cy="18764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7333" y="304800"/>
            <a:ext cx="4135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Filtering “</a:t>
            </a:r>
            <a:r>
              <a:rPr lang="en-US" sz="4400" b="1" dirty="0" err="1"/>
              <a:t>Cholic</a:t>
            </a:r>
            <a:r>
              <a:rPr lang="en-US" sz="4400" b="1" dirty="0"/>
              <a:t>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5" y="3121769"/>
            <a:ext cx="4572000" cy="3245261"/>
          </a:xfrm>
          <a:prstGeom prst="rect">
            <a:avLst/>
          </a:prstGeom>
          <a:ln w="254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51503" y="1585691"/>
            <a:ext cx="295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Click to “View Mirror Match”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FBMN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04" y="828294"/>
            <a:ext cx="7315200" cy="59484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6375" y="1619928"/>
            <a:ext cx="4612987" cy="40860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CB156C11-7361-4E3E-AD98-90ABE52CDF7C}"/>
              </a:ext>
            </a:extLst>
          </p:cNvPr>
          <p:cNvSpPr/>
          <p:nvPr/>
        </p:nvSpPr>
        <p:spPr>
          <a:xfrm rot="20773592">
            <a:off x="6099808" y="1416889"/>
            <a:ext cx="109449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6207" y="93493"/>
            <a:ext cx="7453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View All </a:t>
            </a:r>
            <a:r>
              <a:rPr lang="en-US" sz="4000" b="1" dirty="0" smtClean="0"/>
              <a:t>Spectra with Annotations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2079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397"/>
            <a:ext cx="9144000" cy="3150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953837" y="1344704"/>
            <a:ext cx="1930756" cy="737017"/>
            <a:chOff x="6953837" y="1344704"/>
            <a:chExt cx="1930756" cy="737017"/>
          </a:xfrm>
        </p:grpSpPr>
        <p:sp>
          <p:nvSpPr>
            <p:cNvPr id="4" name="TextBox 3"/>
            <p:cNvSpPr txBox="1"/>
            <p:nvPr/>
          </p:nvSpPr>
          <p:spPr>
            <a:xfrm>
              <a:off x="6953837" y="1344704"/>
              <a:ext cx="1307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Type: </a:t>
              </a:r>
              <a:r>
                <a:rPr lang="en-US" b="1" dirty="0" err="1">
                  <a:solidFill>
                    <a:srgbClr val="FF0000"/>
                  </a:solidFill>
                </a:rPr>
                <a:t>cholic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184202" y="1802065"/>
              <a:ext cx="700391" cy="279656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749481" y="140688"/>
            <a:ext cx="5671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View All Clusters With IDs</a:t>
            </a:r>
          </a:p>
          <a:p>
            <a:pPr algn="ctr"/>
            <a:r>
              <a:rPr lang="en-US" sz="3200" b="1" dirty="0"/>
              <a:t>Results of Network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07674" y="1307482"/>
            <a:ext cx="1234732" cy="434778"/>
            <a:chOff x="1107674" y="1307482"/>
            <a:chExt cx="1234732" cy="434778"/>
          </a:xfrm>
        </p:grpSpPr>
        <p:sp>
          <p:nvSpPr>
            <p:cNvPr id="3" name="Left Arrow 2"/>
            <p:cNvSpPr/>
            <p:nvPr/>
          </p:nvSpPr>
          <p:spPr>
            <a:xfrm rot="20099398">
              <a:off x="1107674" y="1621278"/>
              <a:ext cx="588424" cy="120982"/>
            </a:xfrm>
            <a:prstGeom prst="lef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65233" y="1307482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Filter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3" y="4572047"/>
            <a:ext cx="8961120" cy="2079064"/>
          </a:xfrm>
          <a:prstGeom prst="rect">
            <a:avLst/>
          </a:prstGeom>
          <a:ln w="254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3575676" y="4466218"/>
            <a:ext cx="2852867" cy="434778"/>
            <a:chOff x="1107674" y="1307482"/>
            <a:chExt cx="2852867" cy="434778"/>
          </a:xfrm>
        </p:grpSpPr>
        <p:sp>
          <p:nvSpPr>
            <p:cNvPr id="15" name="Left Arrow 14"/>
            <p:cNvSpPr/>
            <p:nvPr/>
          </p:nvSpPr>
          <p:spPr>
            <a:xfrm rot="20099398">
              <a:off x="1107674" y="1621278"/>
              <a:ext cx="588424" cy="120982"/>
            </a:xfrm>
            <a:prstGeom prst="lef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65233" y="1307482"/>
              <a:ext cx="2295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Click to View Network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13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38544</TotalTime>
  <Words>424</Words>
  <Application>Microsoft Office PowerPoint</Application>
  <PresentationFormat>On-screen Show (4:3)</PresentationFormat>
  <Paragraphs>79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Andrés Caraballo</cp:lastModifiedBy>
  <cp:revision>419</cp:revision>
  <dcterms:created xsi:type="dcterms:W3CDTF">2016-06-07T18:04:52Z</dcterms:created>
  <dcterms:modified xsi:type="dcterms:W3CDTF">2019-10-31T21:51:49Z</dcterms:modified>
</cp:coreProperties>
</file>